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 id="267"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0EEE8F-EC96-1195-7529-B58300921EFD}"/>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4DAFF42F-DB94-76C5-4B7C-4D8B80A0AA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75C0E5DD-649D-BF38-07CF-1B759398461B}"/>
              </a:ext>
            </a:extLst>
          </p:cNvPr>
          <p:cNvSpPr>
            <a:spLocks noGrp="1"/>
          </p:cNvSpPr>
          <p:nvPr>
            <p:ph type="dt" sz="half" idx="10"/>
          </p:nvPr>
        </p:nvSpPr>
        <p:spPr/>
        <p:txBody>
          <a:bodyPr/>
          <a:lstStyle/>
          <a:p>
            <a:fld id="{2B6D94E0-FBBB-4916-9D69-84CA28B28CDD}" type="datetimeFigureOut">
              <a:rPr lang="zh-CN" altLang="en-US" smtClean="0"/>
              <a:t>2022/6/23</a:t>
            </a:fld>
            <a:endParaRPr lang="zh-CN" altLang="en-US"/>
          </a:p>
        </p:txBody>
      </p:sp>
      <p:sp>
        <p:nvSpPr>
          <p:cNvPr id="5" name="页脚占位符 4">
            <a:extLst>
              <a:ext uri="{FF2B5EF4-FFF2-40B4-BE49-F238E27FC236}">
                <a16:creationId xmlns:a16="http://schemas.microsoft.com/office/drawing/2014/main" id="{87DD1215-5D68-5E90-7816-DA1080BC4F9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93D5A0E-B38A-94CC-E119-3824B070D3BE}"/>
              </a:ext>
            </a:extLst>
          </p:cNvPr>
          <p:cNvSpPr>
            <a:spLocks noGrp="1"/>
          </p:cNvSpPr>
          <p:nvPr>
            <p:ph type="sldNum" sz="quarter" idx="12"/>
          </p:nvPr>
        </p:nvSpPr>
        <p:spPr/>
        <p:txBody>
          <a:body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36834491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13BF14-1CE6-8CCE-EF32-D2DB771E0ED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C313B62-C131-05BA-4A52-6F229A699C83}"/>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CC421EC-0FD2-2988-8C00-F9C5961F05E2}"/>
              </a:ext>
            </a:extLst>
          </p:cNvPr>
          <p:cNvSpPr>
            <a:spLocks noGrp="1"/>
          </p:cNvSpPr>
          <p:nvPr>
            <p:ph type="dt" sz="half" idx="10"/>
          </p:nvPr>
        </p:nvSpPr>
        <p:spPr/>
        <p:txBody>
          <a:bodyPr/>
          <a:lstStyle/>
          <a:p>
            <a:fld id="{2B6D94E0-FBBB-4916-9D69-84CA28B28CDD}" type="datetimeFigureOut">
              <a:rPr lang="zh-CN" altLang="en-US" smtClean="0"/>
              <a:t>2022/6/23</a:t>
            </a:fld>
            <a:endParaRPr lang="zh-CN" altLang="en-US"/>
          </a:p>
        </p:txBody>
      </p:sp>
      <p:sp>
        <p:nvSpPr>
          <p:cNvPr id="5" name="页脚占位符 4">
            <a:extLst>
              <a:ext uri="{FF2B5EF4-FFF2-40B4-BE49-F238E27FC236}">
                <a16:creationId xmlns:a16="http://schemas.microsoft.com/office/drawing/2014/main" id="{AF2BBEDC-586D-6C00-71ED-408232BD548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49D489E-3B17-E3B7-4FE5-DED70A06DC70}"/>
              </a:ext>
            </a:extLst>
          </p:cNvPr>
          <p:cNvSpPr>
            <a:spLocks noGrp="1"/>
          </p:cNvSpPr>
          <p:nvPr>
            <p:ph type="sldNum" sz="quarter" idx="12"/>
          </p:nvPr>
        </p:nvSpPr>
        <p:spPr/>
        <p:txBody>
          <a:body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2298978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4819C5F-77F0-D1CB-6B2F-DCAB47AA1067}"/>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3439646-ED86-6489-A732-16BB94D214CD}"/>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93E0123-DDB0-3428-E446-A2F85E9C2AD8}"/>
              </a:ext>
            </a:extLst>
          </p:cNvPr>
          <p:cNvSpPr>
            <a:spLocks noGrp="1"/>
          </p:cNvSpPr>
          <p:nvPr>
            <p:ph type="dt" sz="half" idx="10"/>
          </p:nvPr>
        </p:nvSpPr>
        <p:spPr/>
        <p:txBody>
          <a:bodyPr/>
          <a:lstStyle/>
          <a:p>
            <a:fld id="{2B6D94E0-FBBB-4916-9D69-84CA28B28CDD}" type="datetimeFigureOut">
              <a:rPr lang="zh-CN" altLang="en-US" smtClean="0"/>
              <a:t>2022/6/23</a:t>
            </a:fld>
            <a:endParaRPr lang="zh-CN" altLang="en-US"/>
          </a:p>
        </p:txBody>
      </p:sp>
      <p:sp>
        <p:nvSpPr>
          <p:cNvPr id="5" name="页脚占位符 4">
            <a:extLst>
              <a:ext uri="{FF2B5EF4-FFF2-40B4-BE49-F238E27FC236}">
                <a16:creationId xmlns:a16="http://schemas.microsoft.com/office/drawing/2014/main" id="{258694A4-DB20-B24A-286B-02AFF8AFB45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31A8D98-68DC-01CD-1C72-A85E503340D8}"/>
              </a:ext>
            </a:extLst>
          </p:cNvPr>
          <p:cNvSpPr>
            <a:spLocks noGrp="1"/>
          </p:cNvSpPr>
          <p:nvPr>
            <p:ph type="sldNum" sz="quarter" idx="12"/>
          </p:nvPr>
        </p:nvSpPr>
        <p:spPr/>
        <p:txBody>
          <a:body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77767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5FFB24-0062-9671-CAE2-A308E1DB82A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DB53A4D-E793-5ABA-0AE1-7FAD27D62F5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D1F395E-2D34-15C8-D7B6-2F79E2598349}"/>
              </a:ext>
            </a:extLst>
          </p:cNvPr>
          <p:cNvSpPr>
            <a:spLocks noGrp="1"/>
          </p:cNvSpPr>
          <p:nvPr>
            <p:ph type="dt" sz="half" idx="10"/>
          </p:nvPr>
        </p:nvSpPr>
        <p:spPr/>
        <p:txBody>
          <a:bodyPr/>
          <a:lstStyle/>
          <a:p>
            <a:fld id="{2B6D94E0-FBBB-4916-9D69-84CA28B28CDD}" type="datetimeFigureOut">
              <a:rPr lang="zh-CN" altLang="en-US" smtClean="0"/>
              <a:t>2022/6/23</a:t>
            </a:fld>
            <a:endParaRPr lang="zh-CN" altLang="en-US"/>
          </a:p>
        </p:txBody>
      </p:sp>
      <p:sp>
        <p:nvSpPr>
          <p:cNvPr id="5" name="页脚占位符 4">
            <a:extLst>
              <a:ext uri="{FF2B5EF4-FFF2-40B4-BE49-F238E27FC236}">
                <a16:creationId xmlns:a16="http://schemas.microsoft.com/office/drawing/2014/main" id="{972F1239-67C6-A7DD-F8DD-8ACE30239F6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81BC5B7-FE91-6A36-B41C-91C1C3B1C57A}"/>
              </a:ext>
            </a:extLst>
          </p:cNvPr>
          <p:cNvSpPr>
            <a:spLocks noGrp="1"/>
          </p:cNvSpPr>
          <p:nvPr>
            <p:ph type="sldNum" sz="quarter" idx="12"/>
          </p:nvPr>
        </p:nvSpPr>
        <p:spPr/>
        <p:txBody>
          <a:body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4145735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0ACE01-88BE-89F2-EB2E-9F9C2DDF5347}"/>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96DEABD-7BA5-C216-0489-AA0212A01D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DCE2AA1-B0B6-20F3-A3C5-09740551A4E7}"/>
              </a:ext>
            </a:extLst>
          </p:cNvPr>
          <p:cNvSpPr>
            <a:spLocks noGrp="1"/>
          </p:cNvSpPr>
          <p:nvPr>
            <p:ph type="dt" sz="half" idx="10"/>
          </p:nvPr>
        </p:nvSpPr>
        <p:spPr/>
        <p:txBody>
          <a:bodyPr/>
          <a:lstStyle/>
          <a:p>
            <a:fld id="{2B6D94E0-FBBB-4916-9D69-84CA28B28CDD}" type="datetimeFigureOut">
              <a:rPr lang="zh-CN" altLang="en-US" smtClean="0"/>
              <a:t>2022/6/23</a:t>
            </a:fld>
            <a:endParaRPr lang="zh-CN" altLang="en-US"/>
          </a:p>
        </p:txBody>
      </p:sp>
      <p:sp>
        <p:nvSpPr>
          <p:cNvPr id="5" name="页脚占位符 4">
            <a:extLst>
              <a:ext uri="{FF2B5EF4-FFF2-40B4-BE49-F238E27FC236}">
                <a16:creationId xmlns:a16="http://schemas.microsoft.com/office/drawing/2014/main" id="{6BBA4CAD-34F6-C51D-0980-209A789C18A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8E60A03-327F-1B09-57DC-1B6721123D4F}"/>
              </a:ext>
            </a:extLst>
          </p:cNvPr>
          <p:cNvSpPr>
            <a:spLocks noGrp="1"/>
          </p:cNvSpPr>
          <p:nvPr>
            <p:ph type="sldNum" sz="quarter" idx="12"/>
          </p:nvPr>
        </p:nvSpPr>
        <p:spPr/>
        <p:txBody>
          <a:body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3428013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23C49D-C942-149A-B771-94582F5D04C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919ABE0-860F-505F-7858-28E6059E5292}"/>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41A1C5C6-99F7-4543-612D-26367B543164}"/>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3C887F98-47F4-E931-F996-6A9B0B17DFC5}"/>
              </a:ext>
            </a:extLst>
          </p:cNvPr>
          <p:cNvSpPr>
            <a:spLocks noGrp="1"/>
          </p:cNvSpPr>
          <p:nvPr>
            <p:ph type="dt" sz="half" idx="10"/>
          </p:nvPr>
        </p:nvSpPr>
        <p:spPr/>
        <p:txBody>
          <a:bodyPr/>
          <a:lstStyle/>
          <a:p>
            <a:fld id="{2B6D94E0-FBBB-4916-9D69-84CA28B28CDD}" type="datetimeFigureOut">
              <a:rPr lang="zh-CN" altLang="en-US" smtClean="0"/>
              <a:t>2022/6/23</a:t>
            </a:fld>
            <a:endParaRPr lang="zh-CN" altLang="en-US"/>
          </a:p>
        </p:txBody>
      </p:sp>
      <p:sp>
        <p:nvSpPr>
          <p:cNvPr id="6" name="页脚占位符 5">
            <a:extLst>
              <a:ext uri="{FF2B5EF4-FFF2-40B4-BE49-F238E27FC236}">
                <a16:creationId xmlns:a16="http://schemas.microsoft.com/office/drawing/2014/main" id="{8C86A246-E482-EFCF-9B08-745FEDDBD51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CDE3169-7CE6-121F-DECD-CA38AF0AD9A0}"/>
              </a:ext>
            </a:extLst>
          </p:cNvPr>
          <p:cNvSpPr>
            <a:spLocks noGrp="1"/>
          </p:cNvSpPr>
          <p:nvPr>
            <p:ph type="sldNum" sz="quarter" idx="12"/>
          </p:nvPr>
        </p:nvSpPr>
        <p:spPr/>
        <p:txBody>
          <a:body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1832976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CF8615-0BE1-CA0F-31F2-086086B2ABD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70B6E00-DA6C-A959-6FB5-FF4B2C857D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D25611BC-A4DB-24CD-7AFA-29072FF7E74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740DB1D7-46C3-2205-A20F-8FB30E081C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5679691C-E784-780E-700E-0BC44445B29D}"/>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7D30063-7E50-6A74-8BF0-8B7730BD326C}"/>
              </a:ext>
            </a:extLst>
          </p:cNvPr>
          <p:cNvSpPr>
            <a:spLocks noGrp="1"/>
          </p:cNvSpPr>
          <p:nvPr>
            <p:ph type="dt" sz="half" idx="10"/>
          </p:nvPr>
        </p:nvSpPr>
        <p:spPr/>
        <p:txBody>
          <a:bodyPr/>
          <a:lstStyle/>
          <a:p>
            <a:fld id="{2B6D94E0-FBBB-4916-9D69-84CA28B28CDD}" type="datetimeFigureOut">
              <a:rPr lang="zh-CN" altLang="en-US" smtClean="0"/>
              <a:t>2022/6/23</a:t>
            </a:fld>
            <a:endParaRPr lang="zh-CN" altLang="en-US"/>
          </a:p>
        </p:txBody>
      </p:sp>
      <p:sp>
        <p:nvSpPr>
          <p:cNvPr id="8" name="页脚占位符 7">
            <a:extLst>
              <a:ext uri="{FF2B5EF4-FFF2-40B4-BE49-F238E27FC236}">
                <a16:creationId xmlns:a16="http://schemas.microsoft.com/office/drawing/2014/main" id="{F7D81AA3-9E30-443B-A7F1-9D740389935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1755B09-D13B-C226-22E3-AD9F62DBFEAD}"/>
              </a:ext>
            </a:extLst>
          </p:cNvPr>
          <p:cNvSpPr>
            <a:spLocks noGrp="1"/>
          </p:cNvSpPr>
          <p:nvPr>
            <p:ph type="sldNum" sz="quarter" idx="12"/>
          </p:nvPr>
        </p:nvSpPr>
        <p:spPr/>
        <p:txBody>
          <a:body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3347154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F5CF34-6145-50A0-0794-FA4E0043D4E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4850E973-5D36-379D-B640-B6E7F3909A3C}"/>
              </a:ext>
            </a:extLst>
          </p:cNvPr>
          <p:cNvSpPr>
            <a:spLocks noGrp="1"/>
          </p:cNvSpPr>
          <p:nvPr>
            <p:ph type="dt" sz="half" idx="10"/>
          </p:nvPr>
        </p:nvSpPr>
        <p:spPr/>
        <p:txBody>
          <a:bodyPr/>
          <a:lstStyle/>
          <a:p>
            <a:fld id="{2B6D94E0-FBBB-4916-9D69-84CA28B28CDD}" type="datetimeFigureOut">
              <a:rPr lang="zh-CN" altLang="en-US" smtClean="0"/>
              <a:t>2022/6/23</a:t>
            </a:fld>
            <a:endParaRPr lang="zh-CN" altLang="en-US"/>
          </a:p>
        </p:txBody>
      </p:sp>
      <p:sp>
        <p:nvSpPr>
          <p:cNvPr id="4" name="页脚占位符 3">
            <a:extLst>
              <a:ext uri="{FF2B5EF4-FFF2-40B4-BE49-F238E27FC236}">
                <a16:creationId xmlns:a16="http://schemas.microsoft.com/office/drawing/2014/main" id="{E351E996-DFA6-16AF-406B-0849860B03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41538D7-BBDD-A7C3-D1D8-532416798310}"/>
              </a:ext>
            </a:extLst>
          </p:cNvPr>
          <p:cNvSpPr>
            <a:spLocks noGrp="1"/>
          </p:cNvSpPr>
          <p:nvPr>
            <p:ph type="sldNum" sz="quarter" idx="12"/>
          </p:nvPr>
        </p:nvSpPr>
        <p:spPr/>
        <p:txBody>
          <a:body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33396315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8CAC5F3-F7C5-0FA5-D969-47A7D8F7E868}"/>
              </a:ext>
            </a:extLst>
          </p:cNvPr>
          <p:cNvSpPr>
            <a:spLocks noGrp="1"/>
          </p:cNvSpPr>
          <p:nvPr>
            <p:ph type="dt" sz="half" idx="10"/>
          </p:nvPr>
        </p:nvSpPr>
        <p:spPr/>
        <p:txBody>
          <a:bodyPr/>
          <a:lstStyle/>
          <a:p>
            <a:fld id="{2B6D94E0-FBBB-4916-9D69-84CA28B28CDD}" type="datetimeFigureOut">
              <a:rPr lang="zh-CN" altLang="en-US" smtClean="0"/>
              <a:t>2022/6/23</a:t>
            </a:fld>
            <a:endParaRPr lang="zh-CN" altLang="en-US"/>
          </a:p>
        </p:txBody>
      </p:sp>
      <p:sp>
        <p:nvSpPr>
          <p:cNvPr id="3" name="页脚占位符 2">
            <a:extLst>
              <a:ext uri="{FF2B5EF4-FFF2-40B4-BE49-F238E27FC236}">
                <a16:creationId xmlns:a16="http://schemas.microsoft.com/office/drawing/2014/main" id="{BF23CA02-D0EC-6103-2F67-3BB41A7B377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A47A281-62F4-FE95-C507-C91BF28267C6}"/>
              </a:ext>
            </a:extLst>
          </p:cNvPr>
          <p:cNvSpPr>
            <a:spLocks noGrp="1"/>
          </p:cNvSpPr>
          <p:nvPr>
            <p:ph type="sldNum" sz="quarter" idx="12"/>
          </p:nvPr>
        </p:nvSpPr>
        <p:spPr/>
        <p:txBody>
          <a:body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3348308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84FBCA-7305-5ED2-3C06-2DCA1F50037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1F99442-B0F0-BB52-E27C-F78991B780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EBC64AA-EE4E-98BB-BC14-A72A7A5AB8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50370A9-42B0-BF0A-56CA-845C7B24D954}"/>
              </a:ext>
            </a:extLst>
          </p:cNvPr>
          <p:cNvSpPr>
            <a:spLocks noGrp="1"/>
          </p:cNvSpPr>
          <p:nvPr>
            <p:ph type="dt" sz="half" idx="10"/>
          </p:nvPr>
        </p:nvSpPr>
        <p:spPr/>
        <p:txBody>
          <a:bodyPr/>
          <a:lstStyle/>
          <a:p>
            <a:fld id="{2B6D94E0-FBBB-4916-9D69-84CA28B28CDD}" type="datetimeFigureOut">
              <a:rPr lang="zh-CN" altLang="en-US" smtClean="0"/>
              <a:t>2022/6/23</a:t>
            </a:fld>
            <a:endParaRPr lang="zh-CN" altLang="en-US"/>
          </a:p>
        </p:txBody>
      </p:sp>
      <p:sp>
        <p:nvSpPr>
          <p:cNvPr id="6" name="页脚占位符 5">
            <a:extLst>
              <a:ext uri="{FF2B5EF4-FFF2-40B4-BE49-F238E27FC236}">
                <a16:creationId xmlns:a16="http://schemas.microsoft.com/office/drawing/2014/main" id="{EF172285-C437-7CDB-0392-A918830AC6D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1BA6B98-F02E-4447-B501-D7B4A321AC7D}"/>
              </a:ext>
            </a:extLst>
          </p:cNvPr>
          <p:cNvSpPr>
            <a:spLocks noGrp="1"/>
          </p:cNvSpPr>
          <p:nvPr>
            <p:ph type="sldNum" sz="quarter" idx="12"/>
          </p:nvPr>
        </p:nvSpPr>
        <p:spPr/>
        <p:txBody>
          <a:body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1034106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D24546-3032-B729-74D8-F4E9DFEF1B0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B6DE943-95B1-8113-5C41-C2DE769A6F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2F752DF0-BA4E-B155-AAD9-97254E44B8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8A17B45-99BF-776D-6941-385F00BAF5CF}"/>
              </a:ext>
            </a:extLst>
          </p:cNvPr>
          <p:cNvSpPr>
            <a:spLocks noGrp="1"/>
          </p:cNvSpPr>
          <p:nvPr>
            <p:ph type="dt" sz="half" idx="10"/>
          </p:nvPr>
        </p:nvSpPr>
        <p:spPr/>
        <p:txBody>
          <a:bodyPr/>
          <a:lstStyle/>
          <a:p>
            <a:fld id="{2B6D94E0-FBBB-4916-9D69-84CA28B28CDD}" type="datetimeFigureOut">
              <a:rPr lang="zh-CN" altLang="en-US" smtClean="0"/>
              <a:t>2022/6/23</a:t>
            </a:fld>
            <a:endParaRPr lang="zh-CN" altLang="en-US"/>
          </a:p>
        </p:txBody>
      </p:sp>
      <p:sp>
        <p:nvSpPr>
          <p:cNvPr id="6" name="页脚占位符 5">
            <a:extLst>
              <a:ext uri="{FF2B5EF4-FFF2-40B4-BE49-F238E27FC236}">
                <a16:creationId xmlns:a16="http://schemas.microsoft.com/office/drawing/2014/main" id="{66252653-3364-80EC-B39F-205328E5423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4B9D437-9F1B-B73D-37D4-BAF418D9F2D6}"/>
              </a:ext>
            </a:extLst>
          </p:cNvPr>
          <p:cNvSpPr>
            <a:spLocks noGrp="1"/>
          </p:cNvSpPr>
          <p:nvPr>
            <p:ph type="sldNum" sz="quarter" idx="12"/>
          </p:nvPr>
        </p:nvSpPr>
        <p:spPr/>
        <p:txBody>
          <a:body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1561199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89B2C42-8A14-FEA8-5D35-06DF05256B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7A0698F-EDB5-15D1-7C8B-ACF380F063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31AEBD8-320D-43EB-B795-11473DFAE5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6D94E0-FBBB-4916-9D69-84CA28B28CDD}" type="datetimeFigureOut">
              <a:rPr lang="zh-CN" altLang="en-US" smtClean="0"/>
              <a:t>2022/6/23</a:t>
            </a:fld>
            <a:endParaRPr lang="zh-CN" altLang="en-US"/>
          </a:p>
        </p:txBody>
      </p:sp>
      <p:sp>
        <p:nvSpPr>
          <p:cNvPr id="5" name="页脚占位符 4">
            <a:extLst>
              <a:ext uri="{FF2B5EF4-FFF2-40B4-BE49-F238E27FC236}">
                <a16:creationId xmlns:a16="http://schemas.microsoft.com/office/drawing/2014/main" id="{D8F83004-175C-0EC0-09FD-4244840818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FF2A417F-7542-89D7-C9E8-8A7E5D64A4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364AD7-2AD8-438D-B958-A278128E5074}" type="slidenum">
              <a:rPr lang="zh-CN" altLang="en-US" smtClean="0"/>
              <a:t>‹#›</a:t>
            </a:fld>
            <a:endParaRPr lang="zh-CN" altLang="en-US"/>
          </a:p>
        </p:txBody>
      </p:sp>
    </p:spTree>
    <p:extLst>
      <p:ext uri="{BB962C8B-B14F-4D97-AF65-F5344CB8AC3E}">
        <p14:creationId xmlns:p14="http://schemas.microsoft.com/office/powerpoint/2010/main" val="8542096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link.jianshu.com/?t=https://www.kaggle.com/c/GiveMeSomeCredit/data"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57FD2E-F101-AF15-5718-0CA337A45550}"/>
              </a:ext>
            </a:extLst>
          </p:cNvPr>
          <p:cNvSpPr>
            <a:spLocks noGrp="1"/>
          </p:cNvSpPr>
          <p:nvPr>
            <p:ph type="ctrTitle"/>
          </p:nvPr>
        </p:nvSpPr>
        <p:spPr/>
        <p:txBody>
          <a:bodyPr/>
          <a:lstStyle/>
          <a:p>
            <a:r>
              <a:rPr lang="zh-CN" altLang="en-US" dirty="0">
                <a:latin typeface="微软雅黑" panose="020B0503020204020204" pitchFamily="34" charset="-122"/>
                <a:ea typeface="微软雅黑" panose="020B0503020204020204" pitchFamily="34" charset="-122"/>
              </a:rPr>
              <a:t>信用评分卡汇报</a:t>
            </a:r>
          </a:p>
        </p:txBody>
      </p:sp>
      <p:sp>
        <p:nvSpPr>
          <p:cNvPr id="3" name="副标题 2">
            <a:extLst>
              <a:ext uri="{FF2B5EF4-FFF2-40B4-BE49-F238E27FC236}">
                <a16:creationId xmlns:a16="http://schemas.microsoft.com/office/drawing/2014/main" id="{F140657E-8AF1-340E-4953-B29518154C1B}"/>
              </a:ext>
            </a:extLst>
          </p:cNvPr>
          <p:cNvSpPr>
            <a:spLocks noGrp="1"/>
          </p:cNvSpPr>
          <p:nvPr>
            <p:ph type="subTitle" idx="1"/>
          </p:nvPr>
        </p:nvSpPr>
        <p:spPr>
          <a:xfrm>
            <a:off x="1524000" y="4079875"/>
            <a:ext cx="9731604" cy="1655762"/>
          </a:xfrm>
        </p:spPr>
        <p:txBody>
          <a:bodyPr/>
          <a:lstStyle/>
          <a:p>
            <a:r>
              <a:rPr lang="zh-CN" altLang="en-US" dirty="0">
                <a:latin typeface="微软雅黑" panose="020B0503020204020204" pitchFamily="34" charset="-122"/>
                <a:ea typeface="微软雅黑" panose="020B0503020204020204" pitchFamily="34" charset="-122"/>
              </a:rPr>
              <a:t>丁祖平；魏子玢；陈乃恋；宋婉晴；徐诗雨；曹悦好；徐易；曾亚南</a:t>
            </a:r>
          </a:p>
        </p:txBody>
      </p:sp>
    </p:spTree>
    <p:extLst>
      <p:ext uri="{BB962C8B-B14F-4D97-AF65-F5344CB8AC3E}">
        <p14:creationId xmlns:p14="http://schemas.microsoft.com/office/powerpoint/2010/main" val="42169332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97C0F3-76D7-713F-9F67-AF3CB57E4C7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评分卡转换</a:t>
            </a:r>
          </a:p>
        </p:txBody>
      </p:sp>
      <p:pic>
        <p:nvPicPr>
          <p:cNvPr id="5" name="内容占位符 4">
            <a:extLst>
              <a:ext uri="{FF2B5EF4-FFF2-40B4-BE49-F238E27FC236}">
                <a16:creationId xmlns:a16="http://schemas.microsoft.com/office/drawing/2014/main" id="{1A95B6F5-1E62-C8A5-A28D-A7CE585B7E66}"/>
              </a:ext>
            </a:extLst>
          </p:cNvPr>
          <p:cNvPicPr>
            <a:picLocks noGrp="1" noChangeAspect="1"/>
          </p:cNvPicPr>
          <p:nvPr>
            <p:ph idx="1"/>
          </p:nvPr>
        </p:nvPicPr>
        <p:blipFill rotWithShape="1">
          <a:blip r:embed="rId2"/>
          <a:srcRect l="29202" t="23037" r="50934" b="57249"/>
          <a:stretch/>
        </p:blipFill>
        <p:spPr>
          <a:xfrm>
            <a:off x="659876" y="1875934"/>
            <a:ext cx="4660367" cy="2601798"/>
          </a:xfrm>
        </p:spPr>
      </p:pic>
      <p:pic>
        <p:nvPicPr>
          <p:cNvPr id="7" name="图片 6">
            <a:extLst>
              <a:ext uri="{FF2B5EF4-FFF2-40B4-BE49-F238E27FC236}">
                <a16:creationId xmlns:a16="http://schemas.microsoft.com/office/drawing/2014/main" id="{C1359240-A5A1-75DB-86CE-232F5C900F28}"/>
              </a:ext>
            </a:extLst>
          </p:cNvPr>
          <p:cNvPicPr>
            <a:picLocks noChangeAspect="1"/>
          </p:cNvPicPr>
          <p:nvPr/>
        </p:nvPicPr>
        <p:blipFill rotWithShape="1">
          <a:blip r:embed="rId3"/>
          <a:srcRect l="29149" t="22131" r="42320" b="14777"/>
          <a:stretch/>
        </p:blipFill>
        <p:spPr>
          <a:xfrm>
            <a:off x="5530392" y="245097"/>
            <a:ext cx="3478492" cy="4326905"/>
          </a:xfrm>
          <a:prstGeom prst="rect">
            <a:avLst/>
          </a:prstGeom>
        </p:spPr>
      </p:pic>
      <p:pic>
        <p:nvPicPr>
          <p:cNvPr id="9" name="图片 8">
            <a:extLst>
              <a:ext uri="{FF2B5EF4-FFF2-40B4-BE49-F238E27FC236}">
                <a16:creationId xmlns:a16="http://schemas.microsoft.com/office/drawing/2014/main" id="{BA8CC98D-C707-09B8-5FFB-C99F7F652E1B}"/>
              </a:ext>
            </a:extLst>
          </p:cNvPr>
          <p:cNvPicPr>
            <a:picLocks noChangeAspect="1"/>
          </p:cNvPicPr>
          <p:nvPr/>
        </p:nvPicPr>
        <p:blipFill rotWithShape="1">
          <a:blip r:embed="rId4"/>
          <a:srcRect l="29304" t="24652" r="4433" b="45705"/>
          <a:stretch/>
        </p:blipFill>
        <p:spPr>
          <a:xfrm>
            <a:off x="659876" y="4662978"/>
            <a:ext cx="8078772" cy="2032900"/>
          </a:xfrm>
          <a:prstGeom prst="rect">
            <a:avLst/>
          </a:prstGeom>
        </p:spPr>
      </p:pic>
    </p:spTree>
    <p:extLst>
      <p:ext uri="{BB962C8B-B14F-4D97-AF65-F5344CB8AC3E}">
        <p14:creationId xmlns:p14="http://schemas.microsoft.com/office/powerpoint/2010/main" val="587769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91C9EB4-976F-9255-3B23-5FC2FDDD4871}"/>
              </a:ext>
            </a:extLst>
          </p:cNvPr>
          <p:cNvSpPr txBox="1"/>
          <p:nvPr/>
        </p:nvSpPr>
        <p:spPr>
          <a:xfrm>
            <a:off x="4182359" y="2611225"/>
            <a:ext cx="3827282" cy="923330"/>
          </a:xfrm>
          <a:prstGeom prst="rect">
            <a:avLst/>
          </a:prstGeom>
          <a:noFill/>
        </p:spPr>
        <p:txBody>
          <a:bodyPr wrap="square" rtlCol="0">
            <a:spAutoFit/>
          </a:bodyPr>
          <a:lstStyle/>
          <a:p>
            <a:r>
              <a:rPr lang="zh-CN" altLang="en-US" sz="5400" dirty="0">
                <a:latin typeface="微软雅黑" panose="020B0503020204020204" pitchFamily="34" charset="-122"/>
                <a:ea typeface="微软雅黑" panose="020B0503020204020204" pitchFamily="34" charset="-122"/>
              </a:rPr>
              <a:t>谢谢观看！</a:t>
            </a:r>
          </a:p>
        </p:txBody>
      </p:sp>
    </p:spTree>
    <p:extLst>
      <p:ext uri="{BB962C8B-B14F-4D97-AF65-F5344CB8AC3E}">
        <p14:creationId xmlns:p14="http://schemas.microsoft.com/office/powerpoint/2010/main" val="16331957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FB15E3-5383-E6E3-2D4C-75691D6E362D}"/>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数据获取</a:t>
            </a:r>
          </a:p>
        </p:txBody>
      </p:sp>
      <p:sp>
        <p:nvSpPr>
          <p:cNvPr id="3" name="内容占位符 2">
            <a:extLst>
              <a:ext uri="{FF2B5EF4-FFF2-40B4-BE49-F238E27FC236}">
                <a16:creationId xmlns:a16="http://schemas.microsoft.com/office/drawing/2014/main" id="{4E38BB43-788C-EAF7-B7F2-92273623D31C}"/>
              </a:ext>
            </a:extLst>
          </p:cNvPr>
          <p:cNvSpPr>
            <a:spLocks noGrp="1"/>
          </p:cNvSpPr>
          <p:nvPr>
            <p:ph idx="1"/>
          </p:nvPr>
        </p:nvSpPr>
        <p:spPr/>
        <p:txBody>
          <a:bodyPr/>
          <a:lstStyle/>
          <a:p>
            <a:r>
              <a:rPr lang="zh-CN" altLang="zh-CN" sz="1800" kern="0" dirty="0">
                <a:solidFill>
                  <a:srgbClr val="4D4D4D"/>
                </a:solidFill>
                <a:effectLst/>
                <a:latin typeface="微软雅黑" panose="020B0503020204020204" pitchFamily="34" charset="-122"/>
                <a:ea typeface="微软雅黑" panose="020B0503020204020204" pitchFamily="34" charset="-122"/>
                <a:cs typeface="Arial" panose="020B0604020202020204" pitchFamily="34" charset="0"/>
              </a:rPr>
              <a:t>数据来自于</a:t>
            </a:r>
            <a:r>
              <a:rPr lang="en-US" altLang="zh-CN" sz="1800" kern="0" dirty="0">
                <a:solidFill>
                  <a:srgbClr val="4D4D4D"/>
                </a:solidFill>
                <a:effectLst/>
                <a:latin typeface="微软雅黑" panose="020B0503020204020204" pitchFamily="34" charset="-122"/>
                <a:ea typeface="微软雅黑" panose="020B0503020204020204" pitchFamily="34" charset="-122"/>
                <a:cs typeface="Arial" panose="020B0604020202020204" pitchFamily="34" charset="0"/>
              </a:rPr>
              <a:t>Kaggle</a:t>
            </a:r>
            <a:r>
              <a:rPr lang="zh-CN" altLang="zh-CN" sz="1800" kern="0" dirty="0">
                <a:solidFill>
                  <a:srgbClr val="4D4D4D"/>
                </a:solidFill>
                <a:effectLst/>
                <a:latin typeface="微软雅黑" panose="020B0503020204020204" pitchFamily="34" charset="-122"/>
                <a:ea typeface="微软雅黑" panose="020B0503020204020204" pitchFamily="34" charset="-122"/>
                <a:cs typeface="Arial" panose="020B0604020202020204" pitchFamily="34" charset="0"/>
              </a:rPr>
              <a:t>的</a:t>
            </a:r>
            <a:r>
              <a:rPr lang="en-US" altLang="zh-CN" sz="1800" u="sng" kern="0" dirty="0">
                <a:solidFill>
                  <a:srgbClr val="4EA1DB"/>
                </a:solidFill>
                <a:effectLst/>
                <a:latin typeface="微软雅黑" panose="020B0503020204020204" pitchFamily="34" charset="-122"/>
                <a:ea typeface="微软雅黑" panose="020B0503020204020204" pitchFamily="34" charset="-122"/>
                <a:cs typeface="Arial" panose="020B0604020202020204" pitchFamily="34" charset="0"/>
                <a:hlinkClick r:id="rId2"/>
              </a:rPr>
              <a:t>Give Me Some Credit</a:t>
            </a:r>
            <a:r>
              <a:rPr lang="zh-CN" altLang="zh-CN" sz="1800" kern="0" dirty="0">
                <a:solidFill>
                  <a:srgbClr val="4D4D4D"/>
                </a:solidFill>
                <a:effectLst/>
                <a:latin typeface="微软雅黑" panose="020B0503020204020204" pitchFamily="34" charset="-122"/>
                <a:ea typeface="微软雅黑" panose="020B0503020204020204" pitchFamily="34" charset="-122"/>
                <a:cs typeface="Arial" panose="020B0604020202020204" pitchFamily="34" charset="0"/>
              </a:rPr>
              <a:t>，有</a:t>
            </a:r>
            <a:r>
              <a:rPr lang="en-US" altLang="zh-CN" sz="1800" kern="0" dirty="0">
                <a:solidFill>
                  <a:srgbClr val="4D4D4D"/>
                </a:solidFill>
                <a:effectLst/>
                <a:latin typeface="微软雅黑" panose="020B0503020204020204" pitchFamily="34" charset="-122"/>
                <a:ea typeface="微软雅黑" panose="020B0503020204020204" pitchFamily="34" charset="-122"/>
                <a:cs typeface="Arial" panose="020B0604020202020204" pitchFamily="34" charset="0"/>
              </a:rPr>
              <a:t>15</a:t>
            </a:r>
            <a:r>
              <a:rPr lang="zh-CN" altLang="zh-CN" sz="1800" kern="0" dirty="0">
                <a:solidFill>
                  <a:srgbClr val="4D4D4D"/>
                </a:solidFill>
                <a:effectLst/>
                <a:latin typeface="微软雅黑" panose="020B0503020204020204" pitchFamily="34" charset="-122"/>
                <a:ea typeface="微软雅黑" panose="020B0503020204020204" pitchFamily="34" charset="-122"/>
                <a:cs typeface="Arial" panose="020B0604020202020204" pitchFamily="34" charset="0"/>
              </a:rPr>
              <a:t>万条的样本数据</a:t>
            </a:r>
            <a:endParaRPr lang="en-US" altLang="zh-CN" sz="1800" kern="0" dirty="0">
              <a:solidFill>
                <a:srgbClr val="4D4D4D"/>
              </a:solidFill>
              <a:effectLst/>
              <a:latin typeface="微软雅黑" panose="020B0503020204020204" pitchFamily="34" charset="-122"/>
              <a:ea typeface="微软雅黑" panose="020B0503020204020204" pitchFamily="34" charset="-122"/>
              <a:cs typeface="Arial" panose="020B0604020202020204" pitchFamily="34" charset="0"/>
            </a:endParaRPr>
          </a:p>
          <a:p>
            <a:endParaRPr lang="zh-CN" altLang="en-US" dirty="0">
              <a:latin typeface="微软雅黑" panose="020B0503020204020204" pitchFamily="34" charset="-122"/>
              <a:ea typeface="微软雅黑" panose="020B0503020204020204" pitchFamily="34" charset="-122"/>
            </a:endParaRPr>
          </a:p>
        </p:txBody>
      </p:sp>
      <p:graphicFrame>
        <p:nvGraphicFramePr>
          <p:cNvPr id="4" name="表格 3">
            <a:extLst>
              <a:ext uri="{FF2B5EF4-FFF2-40B4-BE49-F238E27FC236}">
                <a16:creationId xmlns:a16="http://schemas.microsoft.com/office/drawing/2014/main" id="{48C3DC3A-BB27-26F9-F866-E29429521456}"/>
              </a:ext>
            </a:extLst>
          </p:cNvPr>
          <p:cNvGraphicFramePr>
            <a:graphicFrameLocks noGrp="1"/>
          </p:cNvGraphicFramePr>
          <p:nvPr>
            <p:extLst>
              <p:ext uri="{D42A27DB-BD31-4B8C-83A1-F6EECF244321}">
                <p14:modId xmlns:p14="http://schemas.microsoft.com/office/powerpoint/2010/main" val="2356905993"/>
              </p:ext>
            </p:extLst>
          </p:nvPr>
        </p:nvGraphicFramePr>
        <p:xfrm>
          <a:off x="838200" y="2302034"/>
          <a:ext cx="10515600" cy="4192879"/>
        </p:xfrm>
        <a:graphic>
          <a:graphicData uri="http://schemas.openxmlformats.org/drawingml/2006/table">
            <a:tbl>
              <a:tblPr firstRow="1" firstCol="1" bandRow="1">
                <a:tableStyleId>{5C22544A-7EE6-4342-B048-85BDC9FD1C3A}</a:tableStyleId>
              </a:tblPr>
              <a:tblGrid>
                <a:gridCol w="3505200">
                  <a:extLst>
                    <a:ext uri="{9D8B030D-6E8A-4147-A177-3AD203B41FA5}">
                      <a16:colId xmlns:a16="http://schemas.microsoft.com/office/drawing/2014/main" val="2676724273"/>
                    </a:ext>
                  </a:extLst>
                </a:gridCol>
                <a:gridCol w="3505200">
                  <a:extLst>
                    <a:ext uri="{9D8B030D-6E8A-4147-A177-3AD203B41FA5}">
                      <a16:colId xmlns:a16="http://schemas.microsoft.com/office/drawing/2014/main" val="2343324703"/>
                    </a:ext>
                  </a:extLst>
                </a:gridCol>
                <a:gridCol w="3505200">
                  <a:extLst>
                    <a:ext uri="{9D8B030D-6E8A-4147-A177-3AD203B41FA5}">
                      <a16:colId xmlns:a16="http://schemas.microsoft.com/office/drawing/2014/main" val="2209306255"/>
                    </a:ext>
                  </a:extLst>
                </a:gridCol>
              </a:tblGrid>
              <a:tr h="210684">
                <a:tc>
                  <a:txBody>
                    <a:bodyPr/>
                    <a:lstStyle/>
                    <a:p>
                      <a:pPr algn="l"/>
                      <a:r>
                        <a:rPr lang="en-US" sz="1000" kern="0">
                          <a:effectLst/>
                          <a:latin typeface="微软雅黑" panose="020B0503020204020204" pitchFamily="34" charset="-122"/>
                          <a:ea typeface="微软雅黑" panose="020B0503020204020204" pitchFamily="34" charset="-122"/>
                        </a:rPr>
                        <a:t>Variable Name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Description</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Type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804465517"/>
                  </a:ext>
                </a:extLst>
              </a:tr>
              <a:tr h="210684">
                <a:tc>
                  <a:txBody>
                    <a:bodyPr/>
                    <a:lstStyle/>
                    <a:p>
                      <a:pPr algn="l"/>
                      <a:r>
                        <a:rPr lang="en-US" sz="1000" kern="0" dirty="0">
                          <a:effectLst/>
                          <a:latin typeface="微软雅黑" panose="020B0503020204020204" pitchFamily="34" charset="-122"/>
                          <a:ea typeface="微软雅黑" panose="020B0503020204020204" pitchFamily="34" charset="-122"/>
                        </a:rPr>
                        <a:t>SeriousDlqin2yrs</a:t>
                      </a:r>
                      <a:endParaRPr lang="zh-CN" sz="105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Person experienced 90 days past due delinquency or worse </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Y/N</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4135478874"/>
                  </a:ext>
                </a:extLst>
              </a:tr>
              <a:tr h="574593">
                <a:tc>
                  <a:txBody>
                    <a:bodyPr/>
                    <a:lstStyle/>
                    <a:p>
                      <a:pPr algn="l"/>
                      <a:r>
                        <a:rPr lang="en-US" sz="1000" kern="0">
                          <a:effectLst/>
                          <a:latin typeface="微软雅黑" panose="020B0503020204020204" pitchFamily="34" charset="-122"/>
                          <a:ea typeface="微软雅黑" panose="020B0503020204020204" pitchFamily="34" charset="-122"/>
                        </a:rPr>
                        <a:t>RevolvingUtilizationOfUnsecuredLines</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Total balance on credit cards and personal lines of credit except real estate and no installment debt like car loans divided by the sum of credit limits</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percentage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2105519887"/>
                  </a:ext>
                </a:extLst>
              </a:tr>
              <a:tr h="210684">
                <a:tc>
                  <a:txBody>
                    <a:bodyPr/>
                    <a:lstStyle/>
                    <a:p>
                      <a:pPr algn="l"/>
                      <a:r>
                        <a:rPr lang="en-US" sz="1000" kern="0">
                          <a:effectLst/>
                          <a:latin typeface="微软雅黑" panose="020B0503020204020204" pitchFamily="34" charset="-122"/>
                          <a:ea typeface="微软雅黑" panose="020B0503020204020204" pitchFamily="34" charset="-122"/>
                        </a:rPr>
                        <a:t>age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Age of borrower in years</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integer</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1033109411"/>
                  </a:ext>
                </a:extLst>
              </a:tr>
              <a:tr h="383062">
                <a:tc>
                  <a:txBody>
                    <a:bodyPr/>
                    <a:lstStyle/>
                    <a:p>
                      <a:pPr algn="l"/>
                      <a:r>
                        <a:rPr lang="en-US" sz="1000" kern="0">
                          <a:effectLst/>
                          <a:latin typeface="微软雅黑" panose="020B0503020204020204" pitchFamily="34" charset="-122"/>
                          <a:ea typeface="微软雅黑" panose="020B0503020204020204" pitchFamily="34" charset="-122"/>
                        </a:rPr>
                        <a:t>NumberOfTime30-59DaysPastDueNotWorse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Number of times borrower has been 30-59 days past due but no worse in the last 2 years.</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integer</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4101349199"/>
                  </a:ext>
                </a:extLst>
              </a:tr>
              <a:tr h="383062">
                <a:tc>
                  <a:txBody>
                    <a:bodyPr/>
                    <a:lstStyle/>
                    <a:p>
                      <a:pPr algn="l"/>
                      <a:r>
                        <a:rPr lang="en-US" sz="1000" kern="0">
                          <a:effectLst/>
                          <a:latin typeface="微软雅黑" panose="020B0503020204020204" pitchFamily="34" charset="-122"/>
                          <a:ea typeface="微软雅黑" panose="020B0503020204020204" pitchFamily="34" charset="-122"/>
                        </a:rPr>
                        <a:t>DebtRatio</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Monthly debt payments, alimony,living costs divided by monthy gross income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percentage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79594854"/>
                  </a:ext>
                </a:extLst>
              </a:tr>
              <a:tr h="210684">
                <a:tc>
                  <a:txBody>
                    <a:bodyPr/>
                    <a:lstStyle/>
                    <a:p>
                      <a:pPr algn="l"/>
                      <a:r>
                        <a:rPr lang="en-US" sz="1000" kern="0">
                          <a:effectLst/>
                          <a:latin typeface="微软雅黑" panose="020B0503020204020204" pitchFamily="34" charset="-122"/>
                          <a:ea typeface="微软雅黑" panose="020B0503020204020204" pitchFamily="34" charset="-122"/>
                        </a:rPr>
                        <a:t>MonthlyIncome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Monthly income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real</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1316737885"/>
                  </a:ext>
                </a:extLst>
              </a:tr>
              <a:tr h="383062">
                <a:tc>
                  <a:txBody>
                    <a:bodyPr/>
                    <a:lstStyle/>
                    <a:p>
                      <a:pPr algn="l"/>
                      <a:r>
                        <a:rPr lang="en-US" sz="1000" kern="0">
                          <a:effectLst/>
                          <a:latin typeface="微软雅黑" panose="020B0503020204020204" pitchFamily="34" charset="-122"/>
                          <a:ea typeface="微软雅黑" panose="020B0503020204020204" pitchFamily="34" charset="-122"/>
                        </a:rPr>
                        <a:t>NumberOfOpenCreditLinesAndLoans</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Number of Open loans (installment like car loan or mortgage) and Lines of credit (e.g. credit cards)</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integer</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134639159"/>
                  </a:ext>
                </a:extLst>
              </a:tr>
              <a:tr h="383062">
                <a:tc>
                  <a:txBody>
                    <a:bodyPr/>
                    <a:lstStyle/>
                    <a:p>
                      <a:pPr algn="l"/>
                      <a:r>
                        <a:rPr lang="en-US" sz="1000" kern="0">
                          <a:effectLst/>
                          <a:latin typeface="微软雅黑" panose="020B0503020204020204" pitchFamily="34" charset="-122"/>
                          <a:ea typeface="微软雅黑" panose="020B0503020204020204" pitchFamily="34" charset="-122"/>
                        </a:rPr>
                        <a:t>NumberOfTimes90DaysLate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Number of times borrower has been 90 days or more past due.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integer</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2460014373"/>
                  </a:ext>
                </a:extLst>
              </a:tr>
              <a:tr h="383062">
                <a:tc>
                  <a:txBody>
                    <a:bodyPr/>
                    <a:lstStyle/>
                    <a:p>
                      <a:pPr algn="l"/>
                      <a:r>
                        <a:rPr lang="en-US" sz="1000" kern="0">
                          <a:effectLst/>
                          <a:latin typeface="微软雅黑" panose="020B0503020204020204" pitchFamily="34" charset="-122"/>
                          <a:ea typeface="微软雅黑" panose="020B0503020204020204" pitchFamily="34" charset="-122"/>
                        </a:rPr>
                        <a:t>NumberRealEstateLoansOrLines</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Number of mortgage and real estate loans including home equity lines of credit</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integer</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1270100817"/>
                  </a:ext>
                </a:extLst>
              </a:tr>
              <a:tr h="383062">
                <a:tc>
                  <a:txBody>
                    <a:bodyPr/>
                    <a:lstStyle/>
                    <a:p>
                      <a:pPr algn="l"/>
                      <a:r>
                        <a:rPr lang="en-US" sz="1000" kern="0">
                          <a:effectLst/>
                          <a:latin typeface="微软雅黑" panose="020B0503020204020204" pitchFamily="34" charset="-122"/>
                          <a:ea typeface="微软雅黑" panose="020B0503020204020204" pitchFamily="34" charset="-122"/>
                        </a:rPr>
                        <a:t>NumberOfTime60-89DaysPastDueNotWorse</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Number of times borrower has been 60-89 days past due but no worse in the last 2 years.</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integer</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124148493"/>
                  </a:ext>
                </a:extLst>
              </a:tr>
              <a:tr h="383062">
                <a:tc>
                  <a:txBody>
                    <a:bodyPr/>
                    <a:lstStyle/>
                    <a:p>
                      <a:pPr algn="l"/>
                      <a:r>
                        <a:rPr lang="en-US" sz="1000" kern="0">
                          <a:effectLst/>
                          <a:latin typeface="微软雅黑" panose="020B0503020204020204" pitchFamily="34" charset="-122"/>
                          <a:ea typeface="微软雅黑" panose="020B0503020204020204" pitchFamily="34" charset="-122"/>
                        </a:rPr>
                        <a:t>NumberOfDependents</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a:effectLst/>
                          <a:latin typeface="微软雅黑" panose="020B0503020204020204" pitchFamily="34" charset="-122"/>
                          <a:ea typeface="微软雅黑" panose="020B0503020204020204" pitchFamily="34" charset="-122"/>
                        </a:rPr>
                        <a:t>Number of dependents in family excluding themselves (spouse, children etc.)</a:t>
                      </a:r>
                      <a:endParaRPr lang="zh-CN" sz="105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l"/>
                      <a:r>
                        <a:rPr lang="en-US" sz="1000" kern="0" dirty="0">
                          <a:effectLst/>
                          <a:latin typeface="微软雅黑" panose="020B0503020204020204" pitchFamily="34" charset="-122"/>
                          <a:ea typeface="微软雅黑" panose="020B0503020204020204" pitchFamily="34" charset="-122"/>
                        </a:rPr>
                        <a:t>integer</a:t>
                      </a:r>
                      <a:endParaRPr lang="zh-CN" sz="105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extLst>
                  <a:ext uri="{0D108BD9-81ED-4DB2-BD59-A6C34878D82A}">
                    <a16:rowId xmlns:a16="http://schemas.microsoft.com/office/drawing/2014/main" val="2298896751"/>
                  </a:ext>
                </a:extLst>
              </a:tr>
            </a:tbl>
          </a:graphicData>
        </a:graphic>
      </p:graphicFrame>
    </p:spTree>
    <p:extLst>
      <p:ext uri="{BB962C8B-B14F-4D97-AF65-F5344CB8AC3E}">
        <p14:creationId xmlns:p14="http://schemas.microsoft.com/office/powerpoint/2010/main" val="1357405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ABACD6-9429-5BE8-D486-EFAA409B956A}"/>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数据预处理</a:t>
            </a:r>
          </a:p>
        </p:txBody>
      </p:sp>
      <p:sp>
        <p:nvSpPr>
          <p:cNvPr id="3" name="内容占位符 2">
            <a:extLst>
              <a:ext uri="{FF2B5EF4-FFF2-40B4-BE49-F238E27FC236}">
                <a16:creationId xmlns:a16="http://schemas.microsoft.com/office/drawing/2014/main" id="{79DAF9AF-B796-BF5C-324C-1A8A8CF01485}"/>
              </a:ext>
            </a:extLst>
          </p:cNvPr>
          <p:cNvSpPr>
            <a:spLocks noGrp="1"/>
          </p:cNvSpPr>
          <p:nvPr>
            <p:ph idx="1"/>
          </p:nvPr>
        </p:nvSpPr>
        <p:spPr/>
        <p:txBody>
          <a:bodyPr/>
          <a:lstStyle/>
          <a:p>
            <a:r>
              <a:rPr lang="zh-CN" altLang="zh-CN" sz="1800" kern="100" dirty="0">
                <a:solidFill>
                  <a:srgbClr val="4D4D4D"/>
                </a:solidFill>
                <a:effectLst/>
                <a:latin typeface="微软雅黑" panose="020B0503020204020204" pitchFamily="34" charset="-122"/>
                <a:ea typeface="微软雅黑" panose="020B0503020204020204" pitchFamily="34" charset="-122"/>
                <a:cs typeface="Arial" panose="020B0604020202020204" pitchFamily="34" charset="0"/>
              </a:rPr>
              <a:t>针对缺失值用</a:t>
            </a:r>
            <a:r>
              <a:rPr lang="en-US" altLang="zh-CN" sz="1800" kern="100" dirty="0">
                <a:solidFill>
                  <a:srgbClr val="4D4D4D"/>
                </a:solidFill>
                <a:effectLst/>
                <a:latin typeface="微软雅黑" panose="020B0503020204020204" pitchFamily="34" charset="-122"/>
                <a:ea typeface="微软雅黑" panose="020B0503020204020204" pitchFamily="34" charset="-122"/>
                <a:cs typeface="Arial" panose="020B0604020202020204" pitchFamily="34" charset="0"/>
              </a:rPr>
              <a:t>random forest</a:t>
            </a:r>
            <a:r>
              <a:rPr lang="zh-CN" altLang="zh-CN" sz="1800" kern="100" dirty="0">
                <a:solidFill>
                  <a:srgbClr val="4D4D4D"/>
                </a:solidFill>
                <a:effectLst/>
                <a:latin typeface="微软雅黑" panose="020B0503020204020204" pitchFamily="34" charset="-122"/>
                <a:ea typeface="微软雅黑" panose="020B0503020204020204" pitchFamily="34" charset="-122"/>
                <a:cs typeface="Arial" panose="020B0604020202020204" pitchFamily="34" charset="0"/>
              </a:rPr>
              <a:t>和直接剔除法进行处理，对于异常值主要根据实际情况和箱型图的数据分布对异常值进行删除。</a:t>
            </a:r>
            <a:endPar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p>
            <a:r>
              <a:rPr lang="zh-CN" altLang="zh-CN" sz="1800" dirty="0">
                <a:effectLst/>
                <a:latin typeface="微软雅黑" panose="020B0503020204020204" pitchFamily="34" charset="-122"/>
                <a:ea typeface="微软雅黑" panose="020B0503020204020204" pitchFamily="34" charset="-122"/>
                <a:cs typeface="Times New Roman" panose="02020603050405020304" pitchFamily="18" charset="0"/>
              </a:rPr>
              <a:t>把数据分为训练集和测试集，为接下来的模型训练做好准备</a:t>
            </a:r>
            <a:endParaRPr lang="en-US" altLang="zh-CN" sz="1800" dirty="0">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dirty="0"/>
          </a:p>
        </p:txBody>
      </p:sp>
      <p:pic>
        <p:nvPicPr>
          <p:cNvPr id="6" name="图片 5">
            <a:extLst>
              <a:ext uri="{FF2B5EF4-FFF2-40B4-BE49-F238E27FC236}">
                <a16:creationId xmlns:a16="http://schemas.microsoft.com/office/drawing/2014/main" id="{C431EA8D-F447-FEE6-5B6F-D210B6071E74}"/>
              </a:ext>
            </a:extLst>
          </p:cNvPr>
          <p:cNvPicPr>
            <a:picLocks noChangeAspect="1"/>
          </p:cNvPicPr>
          <p:nvPr/>
        </p:nvPicPr>
        <p:blipFill rotWithShape="1">
          <a:blip r:embed="rId2"/>
          <a:srcRect l="29304" t="34227" r="32191" b="18900"/>
          <a:stretch/>
        </p:blipFill>
        <p:spPr>
          <a:xfrm>
            <a:off x="838200" y="2809189"/>
            <a:ext cx="4694548" cy="2846893"/>
          </a:xfrm>
          <a:prstGeom prst="rect">
            <a:avLst/>
          </a:prstGeom>
        </p:spPr>
      </p:pic>
      <p:pic>
        <p:nvPicPr>
          <p:cNvPr id="8" name="图片 7">
            <a:extLst>
              <a:ext uri="{FF2B5EF4-FFF2-40B4-BE49-F238E27FC236}">
                <a16:creationId xmlns:a16="http://schemas.microsoft.com/office/drawing/2014/main" id="{310A76BE-B0D7-18E2-BFA0-30EF2141FBCC}"/>
              </a:ext>
            </a:extLst>
          </p:cNvPr>
          <p:cNvPicPr>
            <a:picLocks noChangeAspect="1"/>
          </p:cNvPicPr>
          <p:nvPr/>
        </p:nvPicPr>
        <p:blipFill rotWithShape="1">
          <a:blip r:embed="rId3"/>
          <a:srcRect l="29304" t="30928" r="42938" b="56045"/>
          <a:stretch/>
        </p:blipFill>
        <p:spPr>
          <a:xfrm>
            <a:off x="838200" y="5865222"/>
            <a:ext cx="3384223" cy="893355"/>
          </a:xfrm>
          <a:prstGeom prst="rect">
            <a:avLst/>
          </a:prstGeom>
        </p:spPr>
      </p:pic>
      <p:pic>
        <p:nvPicPr>
          <p:cNvPr id="10" name="图片 9">
            <a:extLst>
              <a:ext uri="{FF2B5EF4-FFF2-40B4-BE49-F238E27FC236}">
                <a16:creationId xmlns:a16="http://schemas.microsoft.com/office/drawing/2014/main" id="{8AAC07DE-5FF6-4A06-1F43-852957FB10A5}"/>
              </a:ext>
            </a:extLst>
          </p:cNvPr>
          <p:cNvPicPr>
            <a:picLocks noChangeAspect="1"/>
          </p:cNvPicPr>
          <p:nvPr/>
        </p:nvPicPr>
        <p:blipFill rotWithShape="1">
          <a:blip r:embed="rId4"/>
          <a:srcRect l="29304" t="30515" r="26701" b="11478"/>
          <a:stretch/>
        </p:blipFill>
        <p:spPr>
          <a:xfrm>
            <a:off x="6469932" y="2809189"/>
            <a:ext cx="5363852" cy="3978112"/>
          </a:xfrm>
          <a:prstGeom prst="rect">
            <a:avLst/>
          </a:prstGeom>
        </p:spPr>
      </p:pic>
    </p:spTree>
    <p:extLst>
      <p:ext uri="{BB962C8B-B14F-4D97-AF65-F5344CB8AC3E}">
        <p14:creationId xmlns:p14="http://schemas.microsoft.com/office/powerpoint/2010/main" val="35463205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C21BC4-0CBC-1BB5-C0AF-1DBBB84239C8}"/>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探索性分析</a:t>
            </a:r>
          </a:p>
        </p:txBody>
      </p:sp>
      <p:pic>
        <p:nvPicPr>
          <p:cNvPr id="5" name="内容占位符 4">
            <a:extLst>
              <a:ext uri="{FF2B5EF4-FFF2-40B4-BE49-F238E27FC236}">
                <a16:creationId xmlns:a16="http://schemas.microsoft.com/office/drawing/2014/main" id="{86692D25-7DA8-D445-A402-F97DA46D9323}"/>
              </a:ext>
            </a:extLst>
          </p:cNvPr>
          <p:cNvPicPr>
            <a:picLocks noGrp="1" noChangeAspect="1"/>
          </p:cNvPicPr>
          <p:nvPr>
            <p:ph idx="1"/>
          </p:nvPr>
        </p:nvPicPr>
        <p:blipFill rotWithShape="1">
          <a:blip r:embed="rId2"/>
          <a:srcRect l="28959" t="29753" r="42891" b="28436"/>
          <a:stretch/>
        </p:blipFill>
        <p:spPr>
          <a:xfrm>
            <a:off x="942680" y="1609625"/>
            <a:ext cx="2696066" cy="2181673"/>
          </a:xfrm>
        </p:spPr>
      </p:pic>
      <p:sp>
        <p:nvSpPr>
          <p:cNvPr id="8" name="文本框 7">
            <a:extLst>
              <a:ext uri="{FF2B5EF4-FFF2-40B4-BE49-F238E27FC236}">
                <a16:creationId xmlns:a16="http://schemas.microsoft.com/office/drawing/2014/main" id="{EABCB84E-95D8-B266-7BD8-D466571ED9E4}"/>
              </a:ext>
            </a:extLst>
          </p:cNvPr>
          <p:cNvSpPr txBox="1"/>
          <p:nvPr/>
        </p:nvSpPr>
        <p:spPr>
          <a:xfrm>
            <a:off x="1419977" y="4213781"/>
            <a:ext cx="1569660" cy="369332"/>
          </a:xfrm>
          <a:prstGeom prst="rect">
            <a:avLst/>
          </a:prstGeom>
          <a:noFill/>
        </p:spPr>
        <p:txBody>
          <a:bodyPr wrap="none" rtlCol="0">
            <a:spAutoFit/>
          </a:bodyPr>
          <a:lstStyle/>
          <a:p>
            <a:r>
              <a:rPr lang="zh-CN" altLang="en-US" dirty="0">
                <a:latin typeface="微软雅黑" panose="020B0503020204020204" pitchFamily="34" charset="-122"/>
                <a:ea typeface="微软雅黑" panose="020B0503020204020204" pitchFamily="34" charset="-122"/>
              </a:rPr>
              <a:t>月收入直方图</a:t>
            </a:r>
          </a:p>
        </p:txBody>
      </p:sp>
      <p:sp>
        <p:nvSpPr>
          <p:cNvPr id="9" name="文本框 8">
            <a:extLst>
              <a:ext uri="{FF2B5EF4-FFF2-40B4-BE49-F238E27FC236}">
                <a16:creationId xmlns:a16="http://schemas.microsoft.com/office/drawing/2014/main" id="{2E6201CE-5728-1A76-DC3D-9AB7121D22E1}"/>
              </a:ext>
            </a:extLst>
          </p:cNvPr>
          <p:cNvSpPr txBox="1"/>
          <p:nvPr/>
        </p:nvSpPr>
        <p:spPr>
          <a:xfrm>
            <a:off x="4479256" y="4213781"/>
            <a:ext cx="2168165" cy="369332"/>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Age </a:t>
            </a:r>
            <a:r>
              <a:rPr lang="zh-CN" altLang="en-US" dirty="0">
                <a:latin typeface="微软雅黑" panose="020B0503020204020204" pitchFamily="34" charset="-122"/>
                <a:ea typeface="微软雅黑" panose="020B0503020204020204" pitchFamily="34" charset="-122"/>
              </a:rPr>
              <a:t>直方图</a:t>
            </a:r>
          </a:p>
        </p:txBody>
      </p:sp>
      <p:sp>
        <p:nvSpPr>
          <p:cNvPr id="10" name="文本框 9">
            <a:extLst>
              <a:ext uri="{FF2B5EF4-FFF2-40B4-BE49-F238E27FC236}">
                <a16:creationId xmlns:a16="http://schemas.microsoft.com/office/drawing/2014/main" id="{87F52603-798B-ABA3-D46B-E90D483BFA32}"/>
              </a:ext>
            </a:extLst>
          </p:cNvPr>
          <p:cNvSpPr txBox="1"/>
          <p:nvPr/>
        </p:nvSpPr>
        <p:spPr>
          <a:xfrm>
            <a:off x="8137040" y="4213781"/>
            <a:ext cx="2068195"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Debt ratio </a:t>
            </a:r>
            <a:r>
              <a:rPr lang="zh-CN" altLang="en-US" dirty="0">
                <a:latin typeface="微软雅黑" panose="020B0503020204020204" pitchFamily="34" charset="-122"/>
                <a:ea typeface="微软雅黑" panose="020B0503020204020204" pitchFamily="34" charset="-122"/>
              </a:rPr>
              <a:t>直方图</a:t>
            </a:r>
          </a:p>
        </p:txBody>
      </p:sp>
      <p:sp>
        <p:nvSpPr>
          <p:cNvPr id="11" name="文本框 10">
            <a:extLst>
              <a:ext uri="{FF2B5EF4-FFF2-40B4-BE49-F238E27FC236}">
                <a16:creationId xmlns:a16="http://schemas.microsoft.com/office/drawing/2014/main" id="{1C3E2043-488B-0566-774F-63E368691F2E}"/>
              </a:ext>
            </a:extLst>
          </p:cNvPr>
          <p:cNvSpPr txBox="1"/>
          <p:nvPr/>
        </p:nvSpPr>
        <p:spPr>
          <a:xfrm>
            <a:off x="838200" y="5279010"/>
            <a:ext cx="10515600"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可以看出，月收入集中在</a:t>
            </a:r>
            <a:r>
              <a:rPr lang="en-US" altLang="zh-CN" dirty="0">
                <a:latin typeface="微软雅黑" panose="020B0503020204020204" pitchFamily="34" charset="-122"/>
                <a:ea typeface="微软雅黑" panose="020B0503020204020204" pitchFamily="34" charset="-122"/>
              </a:rPr>
              <a:t>0-125000</a:t>
            </a:r>
            <a:r>
              <a:rPr lang="zh-CN" altLang="en-US" dirty="0">
                <a:latin typeface="微软雅黑" panose="020B0503020204020204" pitchFamily="34" charset="-122"/>
                <a:ea typeface="微软雅黑" panose="020B0503020204020204" pitchFamily="34" charset="-122"/>
              </a:rPr>
              <a:t>这个区间；年龄的分布接近于正态分布；</a:t>
            </a:r>
            <a:r>
              <a:rPr lang="en-US" altLang="zh-CN" dirty="0">
                <a:latin typeface="微软雅黑" panose="020B0503020204020204" pitchFamily="34" charset="-122"/>
                <a:ea typeface="微软雅黑" panose="020B0503020204020204" pitchFamily="34" charset="-122"/>
              </a:rPr>
              <a:t>debt ratio</a:t>
            </a:r>
            <a:r>
              <a:rPr lang="zh-CN" altLang="en-US" dirty="0">
                <a:latin typeface="微软雅黑" panose="020B0503020204020204" pitchFamily="34" charset="-122"/>
                <a:ea typeface="微软雅黑" panose="020B0503020204020204" pitchFamily="34" charset="-122"/>
              </a:rPr>
              <a:t>集中于</a:t>
            </a:r>
            <a:r>
              <a:rPr lang="en-US" altLang="zh-CN" dirty="0">
                <a:latin typeface="微软雅黑" panose="020B0503020204020204" pitchFamily="34" charset="-122"/>
                <a:ea typeface="微软雅黑" panose="020B0503020204020204" pitchFamily="34" charset="-122"/>
              </a:rPr>
              <a:t>0-3</a:t>
            </a:r>
            <a:r>
              <a:rPr lang="zh-CN" altLang="en-US" dirty="0">
                <a:latin typeface="微软雅黑" panose="020B0503020204020204" pitchFamily="34" charset="-122"/>
                <a:ea typeface="微软雅黑" panose="020B0503020204020204" pitchFamily="34" charset="-122"/>
              </a:rPr>
              <a:t>之间</a:t>
            </a:r>
          </a:p>
        </p:txBody>
      </p:sp>
      <p:pic>
        <p:nvPicPr>
          <p:cNvPr id="4" name="图片 3">
            <a:extLst>
              <a:ext uri="{FF2B5EF4-FFF2-40B4-BE49-F238E27FC236}">
                <a16:creationId xmlns:a16="http://schemas.microsoft.com/office/drawing/2014/main" id="{7521B538-7430-01DF-66B0-7345AC630245}"/>
              </a:ext>
            </a:extLst>
          </p:cNvPr>
          <p:cNvPicPr>
            <a:picLocks noChangeAspect="1"/>
          </p:cNvPicPr>
          <p:nvPr/>
        </p:nvPicPr>
        <p:blipFill rotWithShape="1">
          <a:blip r:embed="rId3"/>
          <a:srcRect l="29845" t="28866" r="44485" b="41718"/>
          <a:stretch/>
        </p:blipFill>
        <p:spPr>
          <a:xfrm>
            <a:off x="3998488" y="1773961"/>
            <a:ext cx="3129699" cy="2017337"/>
          </a:xfrm>
          <a:prstGeom prst="rect">
            <a:avLst/>
          </a:prstGeom>
        </p:spPr>
      </p:pic>
      <p:pic>
        <p:nvPicPr>
          <p:cNvPr id="12" name="图片 11">
            <a:extLst>
              <a:ext uri="{FF2B5EF4-FFF2-40B4-BE49-F238E27FC236}">
                <a16:creationId xmlns:a16="http://schemas.microsoft.com/office/drawing/2014/main" id="{109C9684-2FE1-0ED9-DEC9-B7E511CF5AFD}"/>
              </a:ext>
            </a:extLst>
          </p:cNvPr>
          <p:cNvPicPr>
            <a:picLocks noChangeAspect="1"/>
          </p:cNvPicPr>
          <p:nvPr/>
        </p:nvPicPr>
        <p:blipFill>
          <a:blip r:embed="rId4"/>
          <a:stretch>
            <a:fillRect/>
          </a:stretch>
        </p:blipFill>
        <p:spPr>
          <a:xfrm>
            <a:off x="7901369" y="1773961"/>
            <a:ext cx="2696065" cy="1912170"/>
          </a:xfrm>
          <a:prstGeom prst="rect">
            <a:avLst/>
          </a:prstGeom>
        </p:spPr>
      </p:pic>
    </p:spTree>
    <p:extLst>
      <p:ext uri="{BB962C8B-B14F-4D97-AF65-F5344CB8AC3E}">
        <p14:creationId xmlns:p14="http://schemas.microsoft.com/office/powerpoint/2010/main" val="1212923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E75E24-F3D0-FA95-63BB-97202FD3DE62}"/>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变量选择</a:t>
            </a:r>
          </a:p>
        </p:txBody>
      </p:sp>
      <p:sp>
        <p:nvSpPr>
          <p:cNvPr id="3" name="内容占位符 2">
            <a:extLst>
              <a:ext uri="{FF2B5EF4-FFF2-40B4-BE49-F238E27FC236}">
                <a16:creationId xmlns:a16="http://schemas.microsoft.com/office/drawing/2014/main" id="{60131035-BB8B-0F4C-F060-68F7A40D98C0}"/>
              </a:ext>
            </a:extLst>
          </p:cNvPr>
          <p:cNvSpPr>
            <a:spLocks noGrp="1"/>
          </p:cNvSpPr>
          <p:nvPr>
            <p:ph idx="1"/>
          </p:nvPr>
        </p:nvSpPr>
        <p:spPr/>
        <p:txBody>
          <a:bodyPr/>
          <a:lstStyle/>
          <a:p>
            <a:r>
              <a:rPr lang="zh-CN" altLang="en-US" dirty="0">
                <a:latin typeface="微软雅黑" panose="020B0503020204020204" pitchFamily="34" charset="-122"/>
                <a:ea typeface="微软雅黑" panose="020B0503020204020204" pitchFamily="34" charset="-122"/>
              </a:rPr>
              <a:t>分箱处理</a:t>
            </a:r>
            <a:endParaRPr lang="en-US" altLang="zh-CN" dirty="0">
              <a:latin typeface="微软雅黑" panose="020B0503020204020204" pitchFamily="34" charset="-122"/>
              <a:ea typeface="微软雅黑" panose="020B0503020204020204" pitchFamily="34" charset="-122"/>
            </a:endParaRPr>
          </a:p>
          <a:p>
            <a:endParaRPr lang="zh-CN" altLang="en-US" dirty="0"/>
          </a:p>
        </p:txBody>
      </p:sp>
      <p:pic>
        <p:nvPicPr>
          <p:cNvPr id="5" name="图片 4">
            <a:extLst>
              <a:ext uri="{FF2B5EF4-FFF2-40B4-BE49-F238E27FC236}">
                <a16:creationId xmlns:a16="http://schemas.microsoft.com/office/drawing/2014/main" id="{1E48FB2F-3949-92B7-754A-BE10E08DC10F}"/>
              </a:ext>
            </a:extLst>
          </p:cNvPr>
          <p:cNvPicPr>
            <a:picLocks noChangeAspect="1"/>
          </p:cNvPicPr>
          <p:nvPr/>
        </p:nvPicPr>
        <p:blipFill rotWithShape="1">
          <a:blip r:embed="rId2"/>
          <a:srcRect l="29304" t="21993" r="28789" b="14558"/>
          <a:stretch/>
        </p:blipFill>
        <p:spPr>
          <a:xfrm>
            <a:off x="835058" y="2318993"/>
            <a:ext cx="5109329" cy="4351339"/>
          </a:xfrm>
          <a:prstGeom prst="rect">
            <a:avLst/>
          </a:prstGeom>
        </p:spPr>
      </p:pic>
      <p:pic>
        <p:nvPicPr>
          <p:cNvPr id="7" name="图片 6">
            <a:extLst>
              <a:ext uri="{FF2B5EF4-FFF2-40B4-BE49-F238E27FC236}">
                <a16:creationId xmlns:a16="http://schemas.microsoft.com/office/drawing/2014/main" id="{07FF2C88-E94F-B336-A034-9739AE31D0EA}"/>
              </a:ext>
            </a:extLst>
          </p:cNvPr>
          <p:cNvPicPr>
            <a:picLocks noChangeAspect="1"/>
          </p:cNvPicPr>
          <p:nvPr/>
        </p:nvPicPr>
        <p:blipFill rotWithShape="1">
          <a:blip r:embed="rId3"/>
          <a:srcRect l="29150" t="34777" r="20128" b="33746"/>
          <a:stretch/>
        </p:blipFill>
        <p:spPr>
          <a:xfrm>
            <a:off x="6008015" y="2318993"/>
            <a:ext cx="6183985" cy="2158740"/>
          </a:xfrm>
          <a:prstGeom prst="rect">
            <a:avLst/>
          </a:prstGeom>
        </p:spPr>
      </p:pic>
      <p:pic>
        <p:nvPicPr>
          <p:cNvPr id="9" name="图片 8">
            <a:extLst>
              <a:ext uri="{FF2B5EF4-FFF2-40B4-BE49-F238E27FC236}">
                <a16:creationId xmlns:a16="http://schemas.microsoft.com/office/drawing/2014/main" id="{C335AC30-B0EC-3B11-4790-2160CD715D55}"/>
              </a:ext>
            </a:extLst>
          </p:cNvPr>
          <p:cNvPicPr>
            <a:picLocks noChangeAspect="1"/>
          </p:cNvPicPr>
          <p:nvPr/>
        </p:nvPicPr>
        <p:blipFill rotWithShape="1">
          <a:blip r:embed="rId4"/>
          <a:srcRect l="29536" t="29141" r="21598" b="35945"/>
          <a:stretch/>
        </p:blipFill>
        <p:spPr>
          <a:xfrm>
            <a:off x="6096000" y="4494662"/>
            <a:ext cx="5957740" cy="2394409"/>
          </a:xfrm>
          <a:prstGeom prst="rect">
            <a:avLst/>
          </a:prstGeom>
        </p:spPr>
      </p:pic>
    </p:spTree>
    <p:extLst>
      <p:ext uri="{BB962C8B-B14F-4D97-AF65-F5344CB8AC3E}">
        <p14:creationId xmlns:p14="http://schemas.microsoft.com/office/powerpoint/2010/main" val="999430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2B86AE-56D7-C3BE-FF43-C06F3127FF3E}"/>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变量选择</a:t>
            </a:r>
          </a:p>
        </p:txBody>
      </p:sp>
      <p:sp>
        <p:nvSpPr>
          <p:cNvPr id="3" name="内容占位符 2">
            <a:extLst>
              <a:ext uri="{FF2B5EF4-FFF2-40B4-BE49-F238E27FC236}">
                <a16:creationId xmlns:a16="http://schemas.microsoft.com/office/drawing/2014/main" id="{E10C7CFD-CC94-9559-3FC6-246320D70C2F}"/>
              </a:ext>
            </a:extLst>
          </p:cNvPr>
          <p:cNvSpPr>
            <a:spLocks noGrp="1"/>
          </p:cNvSpPr>
          <p:nvPr>
            <p:ph idx="1"/>
          </p:nvPr>
        </p:nvSpPr>
        <p:spPr>
          <a:xfrm>
            <a:off x="838199" y="4718769"/>
            <a:ext cx="10114179" cy="1561889"/>
          </a:xfrm>
        </p:spPr>
        <p:txBody>
          <a:bodyPr>
            <a:normAutofit lnSpcReduction="10000"/>
          </a:bodyPr>
          <a:lstStyle/>
          <a:p>
            <a:pPr marL="0" indent="0">
              <a:buNone/>
            </a:pPr>
            <a:r>
              <a:rPr lang="zh-CN" altLang="en-US" dirty="0">
                <a:latin typeface="微软雅黑" panose="020B0503020204020204" pitchFamily="34" charset="-122"/>
                <a:ea typeface="微软雅黑" panose="020B0503020204020204" pitchFamily="34" charset="-122"/>
              </a:rPr>
              <a:t>可以看出，</a:t>
            </a:r>
            <a:r>
              <a:rPr lang="en-US" altLang="zh-CN" dirty="0" err="1">
                <a:latin typeface="微软雅黑" panose="020B0503020204020204" pitchFamily="34" charset="-122"/>
                <a:ea typeface="微软雅黑" panose="020B0503020204020204" pitchFamily="34" charset="-122"/>
              </a:rPr>
              <a:t>DebtRatio</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MonthlyIncome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NumberOfOpenCreditLinesAndLoans</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NumberRealEstateLoansOrLines</a:t>
            </a:r>
            <a:r>
              <a:rPr lang="zh-CN" altLang="en-US" dirty="0">
                <a:latin typeface="微软雅黑" panose="020B0503020204020204" pitchFamily="34" charset="-122"/>
                <a:ea typeface="微软雅黑" panose="020B0503020204020204" pitchFamily="34" charset="-122"/>
              </a:rPr>
              <a:t>和</a:t>
            </a:r>
            <a:r>
              <a:rPr lang="en-US" altLang="zh-CN" dirty="0" err="1">
                <a:latin typeface="微软雅黑" panose="020B0503020204020204" pitchFamily="34" charset="-122"/>
                <a:ea typeface="微软雅黑" panose="020B0503020204020204" pitchFamily="34" charset="-122"/>
              </a:rPr>
              <a:t>NumberOfDependents</a:t>
            </a:r>
            <a:r>
              <a:rPr lang="zh-CN" altLang="en-US" dirty="0">
                <a:latin typeface="微软雅黑" panose="020B0503020204020204" pitchFamily="34" charset="-122"/>
                <a:ea typeface="微软雅黑" panose="020B0503020204020204" pitchFamily="34" charset="-122"/>
              </a:rPr>
              <a:t>变量的</a:t>
            </a:r>
            <a:r>
              <a:rPr lang="en-US" altLang="zh-CN" dirty="0">
                <a:latin typeface="微软雅黑" panose="020B0503020204020204" pitchFamily="34" charset="-122"/>
                <a:ea typeface="微软雅黑" panose="020B0503020204020204" pitchFamily="34" charset="-122"/>
              </a:rPr>
              <a:t>IV</a:t>
            </a:r>
            <a:r>
              <a:rPr lang="zh-CN" altLang="en-US" dirty="0">
                <a:latin typeface="微软雅黑" panose="020B0503020204020204" pitchFamily="34" charset="-122"/>
                <a:ea typeface="微软雅黑" panose="020B0503020204020204" pitchFamily="34" charset="-122"/>
              </a:rPr>
              <a:t>值明显较低，所以予以删除。</a:t>
            </a:r>
          </a:p>
        </p:txBody>
      </p:sp>
      <p:pic>
        <p:nvPicPr>
          <p:cNvPr id="5" name="图片 4">
            <a:extLst>
              <a:ext uri="{FF2B5EF4-FFF2-40B4-BE49-F238E27FC236}">
                <a16:creationId xmlns:a16="http://schemas.microsoft.com/office/drawing/2014/main" id="{D3432828-8AAC-CC47-1F71-5F5ABF47D2AE}"/>
              </a:ext>
            </a:extLst>
          </p:cNvPr>
          <p:cNvPicPr>
            <a:picLocks noChangeAspect="1"/>
          </p:cNvPicPr>
          <p:nvPr/>
        </p:nvPicPr>
        <p:blipFill rotWithShape="1">
          <a:blip r:embed="rId2"/>
          <a:srcRect l="28995" t="53883" r="32887" b="15602"/>
          <a:stretch/>
        </p:blipFill>
        <p:spPr>
          <a:xfrm>
            <a:off x="838199" y="2346570"/>
            <a:ext cx="4647414" cy="2092752"/>
          </a:xfrm>
          <a:prstGeom prst="rect">
            <a:avLst/>
          </a:prstGeom>
        </p:spPr>
      </p:pic>
      <p:pic>
        <p:nvPicPr>
          <p:cNvPr id="7" name="图片 6">
            <a:extLst>
              <a:ext uri="{FF2B5EF4-FFF2-40B4-BE49-F238E27FC236}">
                <a16:creationId xmlns:a16="http://schemas.microsoft.com/office/drawing/2014/main" id="{394216F6-5CE7-CCCA-F78F-C1E5B95294E3}"/>
              </a:ext>
            </a:extLst>
          </p:cNvPr>
          <p:cNvPicPr>
            <a:picLocks noChangeAspect="1"/>
          </p:cNvPicPr>
          <p:nvPr/>
        </p:nvPicPr>
        <p:blipFill rotWithShape="1">
          <a:blip r:embed="rId3"/>
          <a:srcRect l="29382" t="43086" r="44993" b="26398"/>
          <a:stretch/>
        </p:blipFill>
        <p:spPr>
          <a:xfrm>
            <a:off x="7828176" y="2341848"/>
            <a:ext cx="3124202" cy="2092752"/>
          </a:xfrm>
          <a:prstGeom prst="rect">
            <a:avLst/>
          </a:prstGeom>
        </p:spPr>
      </p:pic>
      <p:sp>
        <p:nvSpPr>
          <p:cNvPr id="9" name="文本框 8">
            <a:extLst>
              <a:ext uri="{FF2B5EF4-FFF2-40B4-BE49-F238E27FC236}">
                <a16:creationId xmlns:a16="http://schemas.microsoft.com/office/drawing/2014/main" id="{B669F661-33D4-174B-0FD4-CA6177069684}"/>
              </a:ext>
            </a:extLst>
          </p:cNvPr>
          <p:cNvSpPr txBox="1"/>
          <p:nvPr/>
        </p:nvSpPr>
        <p:spPr>
          <a:xfrm>
            <a:off x="963891" y="1450622"/>
            <a:ext cx="6094428" cy="480131"/>
          </a:xfrm>
          <a:prstGeom prst="rect">
            <a:avLst/>
          </a:prstGeom>
          <a:noFill/>
        </p:spPr>
        <p:txBody>
          <a:bodyPr wrap="square">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en-US" sz="2800" dirty="0">
                <a:solidFill>
                  <a:prstClr val="black"/>
                </a:solidFill>
                <a:latin typeface="等线" panose="020F0502020204030204"/>
                <a:ea typeface="等线" panose="02010600030101010101" pitchFamily="2" charset="-122"/>
              </a:rPr>
              <a:t>相关性分析和</a:t>
            </a:r>
            <a:r>
              <a:rPr lang="en-US" altLang="zh-CN" sz="2800" dirty="0">
                <a:solidFill>
                  <a:prstClr val="black"/>
                </a:solidFill>
                <a:latin typeface="等线" panose="020F0502020204030204"/>
                <a:ea typeface="等线" panose="02010600030101010101" pitchFamily="2" charset="-122"/>
              </a:rPr>
              <a:t>IV</a:t>
            </a:r>
            <a:r>
              <a:rPr lang="zh-CN" altLang="en-US" sz="2800" dirty="0">
                <a:solidFill>
                  <a:prstClr val="black"/>
                </a:solidFill>
                <a:latin typeface="等线" panose="020F0502020204030204"/>
                <a:ea typeface="等线" panose="02010600030101010101" pitchFamily="2" charset="-122"/>
              </a:rPr>
              <a:t>筛选</a:t>
            </a:r>
            <a:endParaRPr kumimoji="0" lang="en-US" altLang="zh-CN" sz="2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2349167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F16AF9-94D1-22E5-66F9-141EBE69D247}"/>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构建模型</a:t>
            </a:r>
          </a:p>
        </p:txBody>
      </p:sp>
      <p:sp>
        <p:nvSpPr>
          <p:cNvPr id="3" name="内容占位符 2">
            <a:extLst>
              <a:ext uri="{FF2B5EF4-FFF2-40B4-BE49-F238E27FC236}">
                <a16:creationId xmlns:a16="http://schemas.microsoft.com/office/drawing/2014/main" id="{33F00E27-217C-E8F9-D765-348B99A804C5}"/>
              </a:ext>
            </a:extLst>
          </p:cNvPr>
          <p:cNvSpPr>
            <a:spLocks noGrp="1"/>
          </p:cNvSpPr>
          <p:nvPr>
            <p:ph idx="1"/>
          </p:nvPr>
        </p:nvSpPr>
        <p:spPr/>
        <p:txBody>
          <a:bodyPr/>
          <a:lstStyle/>
          <a:p>
            <a:r>
              <a:rPr lang="en-US" altLang="zh-CN" dirty="0" err="1">
                <a:latin typeface="微软雅黑" panose="020B0503020204020204" pitchFamily="34" charset="-122"/>
                <a:ea typeface="微软雅黑" panose="020B0503020204020204" pitchFamily="34" charset="-122"/>
              </a:rPr>
              <a:t>WoE</a:t>
            </a:r>
            <a:r>
              <a:rPr lang="zh-CN" altLang="en-US" dirty="0">
                <a:latin typeface="微软雅黑" panose="020B0503020204020204" pitchFamily="34" charset="-122"/>
                <a:ea typeface="微软雅黑" panose="020B0503020204020204" pitchFamily="34" charset="-122"/>
              </a:rPr>
              <a:t>转换</a:t>
            </a:r>
            <a:endParaRPr lang="en-US" altLang="zh-CN" dirty="0">
              <a:latin typeface="微软雅黑" panose="020B0503020204020204" pitchFamily="34" charset="-122"/>
              <a:ea typeface="微软雅黑" panose="020B0503020204020204" pitchFamily="34" charset="-122"/>
            </a:endParaRPr>
          </a:p>
          <a:p>
            <a:endParaRPr lang="zh-CN" altLang="en-US" dirty="0"/>
          </a:p>
        </p:txBody>
      </p:sp>
      <p:pic>
        <p:nvPicPr>
          <p:cNvPr id="5" name="图片 4">
            <a:extLst>
              <a:ext uri="{FF2B5EF4-FFF2-40B4-BE49-F238E27FC236}">
                <a16:creationId xmlns:a16="http://schemas.microsoft.com/office/drawing/2014/main" id="{F36ED5AD-36FA-4DD7-50D8-C65CCCACD160}"/>
              </a:ext>
            </a:extLst>
          </p:cNvPr>
          <p:cNvPicPr>
            <a:picLocks noChangeAspect="1"/>
          </p:cNvPicPr>
          <p:nvPr/>
        </p:nvPicPr>
        <p:blipFill rotWithShape="1">
          <a:blip r:embed="rId2"/>
          <a:srcRect l="28840" t="22268" r="4356" b="13265"/>
          <a:stretch/>
        </p:blipFill>
        <p:spPr>
          <a:xfrm>
            <a:off x="3516198" y="1527142"/>
            <a:ext cx="8144759" cy="4421171"/>
          </a:xfrm>
          <a:prstGeom prst="rect">
            <a:avLst/>
          </a:prstGeom>
        </p:spPr>
      </p:pic>
    </p:spTree>
    <p:extLst>
      <p:ext uri="{BB962C8B-B14F-4D97-AF65-F5344CB8AC3E}">
        <p14:creationId xmlns:p14="http://schemas.microsoft.com/office/powerpoint/2010/main" val="3900990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B21D2B-9C1C-A43D-04F3-ABE0DA9B65E3}"/>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构建模型</a:t>
            </a:r>
          </a:p>
        </p:txBody>
      </p:sp>
      <p:sp>
        <p:nvSpPr>
          <p:cNvPr id="3" name="内容占位符 2">
            <a:extLst>
              <a:ext uri="{FF2B5EF4-FFF2-40B4-BE49-F238E27FC236}">
                <a16:creationId xmlns:a16="http://schemas.microsoft.com/office/drawing/2014/main" id="{6E32A52A-CEED-F2F1-ECAF-4012672886F2}"/>
              </a:ext>
            </a:extLst>
          </p:cNvPr>
          <p:cNvSpPr>
            <a:spLocks noGrp="1"/>
          </p:cNvSpPr>
          <p:nvPr>
            <p:ph idx="1"/>
          </p:nvPr>
        </p:nvSpPr>
        <p:spPr>
          <a:xfrm>
            <a:off x="838200" y="1825625"/>
            <a:ext cx="2093536" cy="4351338"/>
          </a:xfrm>
        </p:spPr>
        <p:txBody>
          <a:bodyPr/>
          <a:lstStyle/>
          <a:p>
            <a:r>
              <a:rPr lang="zh-CN" altLang="en-US" dirty="0">
                <a:latin typeface="微软雅黑" panose="020B0503020204020204" pitchFamily="34" charset="-122"/>
                <a:ea typeface="微软雅黑" panose="020B0503020204020204" pitchFamily="34" charset="-122"/>
              </a:rPr>
              <a:t>机器学习</a:t>
            </a:r>
            <a:endParaRPr lang="en-US" altLang="zh-CN" dirty="0">
              <a:latin typeface="微软雅黑" panose="020B0503020204020204" pitchFamily="34" charset="-122"/>
              <a:ea typeface="微软雅黑" panose="020B0503020204020204" pitchFamily="34" charset="-122"/>
            </a:endParaRPr>
          </a:p>
          <a:p>
            <a:endParaRPr lang="zh-CN" altLang="en-US" dirty="0"/>
          </a:p>
        </p:txBody>
      </p:sp>
      <p:pic>
        <p:nvPicPr>
          <p:cNvPr id="5" name="图片 4">
            <a:extLst>
              <a:ext uri="{FF2B5EF4-FFF2-40B4-BE49-F238E27FC236}">
                <a16:creationId xmlns:a16="http://schemas.microsoft.com/office/drawing/2014/main" id="{5B8D6DB9-222D-B4E9-B650-3EDBE4C89E7E}"/>
              </a:ext>
            </a:extLst>
          </p:cNvPr>
          <p:cNvPicPr>
            <a:picLocks noChangeAspect="1"/>
          </p:cNvPicPr>
          <p:nvPr/>
        </p:nvPicPr>
        <p:blipFill rotWithShape="1">
          <a:blip r:embed="rId2"/>
          <a:srcRect l="28995" t="22543" r="4046" b="9930"/>
          <a:stretch/>
        </p:blipFill>
        <p:spPr>
          <a:xfrm>
            <a:off x="3535052" y="1545996"/>
            <a:ext cx="8163612" cy="4630967"/>
          </a:xfrm>
          <a:prstGeom prst="rect">
            <a:avLst/>
          </a:prstGeom>
        </p:spPr>
      </p:pic>
    </p:spTree>
    <p:extLst>
      <p:ext uri="{BB962C8B-B14F-4D97-AF65-F5344CB8AC3E}">
        <p14:creationId xmlns:p14="http://schemas.microsoft.com/office/powerpoint/2010/main" val="5208798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9E6520-D7F7-88B9-F574-69B772F79F4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模型评估</a:t>
            </a:r>
          </a:p>
        </p:txBody>
      </p:sp>
      <p:sp>
        <p:nvSpPr>
          <p:cNvPr id="3" name="内容占位符 2">
            <a:extLst>
              <a:ext uri="{FF2B5EF4-FFF2-40B4-BE49-F238E27FC236}">
                <a16:creationId xmlns:a16="http://schemas.microsoft.com/office/drawing/2014/main" id="{BF224CF5-CB0F-AB01-277D-13DE5D73C452}"/>
              </a:ext>
            </a:extLst>
          </p:cNvPr>
          <p:cNvSpPr>
            <a:spLocks noGrp="1"/>
          </p:cNvSpPr>
          <p:nvPr>
            <p:ph idx="1"/>
          </p:nvPr>
        </p:nvSpPr>
        <p:spPr/>
        <p:txBody>
          <a:bodyPr/>
          <a:lstStyle/>
          <a:p>
            <a:r>
              <a:rPr lang="en-US" altLang="zh-CN" dirty="0">
                <a:latin typeface="微软雅黑" panose="020B0503020204020204" pitchFamily="34" charset="-122"/>
                <a:ea typeface="微软雅黑" panose="020B0503020204020204" pitchFamily="34" charset="-122"/>
              </a:rPr>
              <a:t>ROC</a:t>
            </a:r>
            <a:r>
              <a:rPr lang="zh-CN" altLang="en-US" dirty="0">
                <a:latin typeface="微软雅黑" panose="020B0503020204020204" pitchFamily="34" charset="-122"/>
                <a:ea typeface="微软雅黑" panose="020B0503020204020204" pitchFamily="34" charset="-122"/>
              </a:rPr>
              <a:t>曲线和</a:t>
            </a:r>
            <a:r>
              <a:rPr lang="en-US" altLang="zh-CN" dirty="0">
                <a:latin typeface="微软雅黑" panose="020B0503020204020204" pitchFamily="34" charset="-122"/>
                <a:ea typeface="微软雅黑" panose="020B0503020204020204" pitchFamily="34" charset="-122"/>
              </a:rPr>
              <a:t>AUC</a:t>
            </a:r>
          </a:p>
          <a:p>
            <a:endParaRPr lang="zh-CN" altLang="en-US" dirty="0"/>
          </a:p>
        </p:txBody>
      </p:sp>
      <p:pic>
        <p:nvPicPr>
          <p:cNvPr id="5" name="图片 4">
            <a:extLst>
              <a:ext uri="{FF2B5EF4-FFF2-40B4-BE49-F238E27FC236}">
                <a16:creationId xmlns:a16="http://schemas.microsoft.com/office/drawing/2014/main" id="{ADFA50E7-55CD-FAFA-D752-4B3DA86A01BE}"/>
              </a:ext>
            </a:extLst>
          </p:cNvPr>
          <p:cNvPicPr>
            <a:picLocks noChangeAspect="1"/>
          </p:cNvPicPr>
          <p:nvPr/>
        </p:nvPicPr>
        <p:blipFill>
          <a:blip r:embed="rId2"/>
          <a:stretch>
            <a:fillRect/>
          </a:stretch>
        </p:blipFill>
        <p:spPr>
          <a:xfrm>
            <a:off x="6910940" y="2858195"/>
            <a:ext cx="4243184" cy="2042337"/>
          </a:xfrm>
          <a:prstGeom prst="rect">
            <a:avLst/>
          </a:prstGeom>
        </p:spPr>
      </p:pic>
      <p:sp>
        <p:nvSpPr>
          <p:cNvPr id="7" name="文本框 6">
            <a:extLst>
              <a:ext uri="{FF2B5EF4-FFF2-40B4-BE49-F238E27FC236}">
                <a16:creationId xmlns:a16="http://schemas.microsoft.com/office/drawing/2014/main" id="{1FD73AC0-6B42-CF69-4754-FB102E89DB93}"/>
              </a:ext>
            </a:extLst>
          </p:cNvPr>
          <p:cNvSpPr txBox="1"/>
          <p:nvPr/>
        </p:nvSpPr>
        <p:spPr>
          <a:xfrm>
            <a:off x="1960776" y="5476012"/>
            <a:ext cx="877163" cy="369332"/>
          </a:xfrm>
          <a:prstGeom prst="rect">
            <a:avLst/>
          </a:prstGeom>
          <a:noFill/>
        </p:spPr>
        <p:txBody>
          <a:bodyPr wrap="none" rtlCol="0">
            <a:spAutoFit/>
          </a:bodyPr>
          <a:lstStyle/>
          <a:p>
            <a:r>
              <a:rPr lang="zh-CN" altLang="en-US" dirty="0"/>
              <a:t>训练集</a:t>
            </a:r>
          </a:p>
        </p:txBody>
      </p:sp>
      <p:sp>
        <p:nvSpPr>
          <p:cNvPr id="9" name="文本框 8">
            <a:extLst>
              <a:ext uri="{FF2B5EF4-FFF2-40B4-BE49-F238E27FC236}">
                <a16:creationId xmlns:a16="http://schemas.microsoft.com/office/drawing/2014/main" id="{C2C3064C-3836-B222-3B80-5E00836D77F1}"/>
              </a:ext>
            </a:extLst>
          </p:cNvPr>
          <p:cNvSpPr txBox="1"/>
          <p:nvPr/>
        </p:nvSpPr>
        <p:spPr>
          <a:xfrm>
            <a:off x="8155369" y="5434246"/>
            <a:ext cx="877163" cy="369332"/>
          </a:xfrm>
          <a:prstGeom prst="rect">
            <a:avLst/>
          </a:prstGeom>
          <a:noFill/>
        </p:spPr>
        <p:txBody>
          <a:bodyPr wrap="none" rtlCol="0">
            <a:spAutoFit/>
          </a:bodyPr>
          <a:lstStyle/>
          <a:p>
            <a:r>
              <a:rPr lang="zh-CN" altLang="en-US" dirty="0"/>
              <a:t>测试集</a:t>
            </a:r>
          </a:p>
        </p:txBody>
      </p:sp>
      <p:sp>
        <p:nvSpPr>
          <p:cNvPr id="10" name="文本框 9">
            <a:extLst>
              <a:ext uri="{FF2B5EF4-FFF2-40B4-BE49-F238E27FC236}">
                <a16:creationId xmlns:a16="http://schemas.microsoft.com/office/drawing/2014/main" id="{2D8A657D-4F42-F671-ED3B-AE196EF0B18C}"/>
              </a:ext>
            </a:extLst>
          </p:cNvPr>
          <p:cNvSpPr txBox="1"/>
          <p:nvPr/>
        </p:nvSpPr>
        <p:spPr>
          <a:xfrm>
            <a:off x="4041437" y="6123543"/>
            <a:ext cx="2479249" cy="369332"/>
          </a:xfrm>
          <a:prstGeom prst="rect">
            <a:avLst/>
          </a:prstGeom>
          <a:noFill/>
        </p:spPr>
        <p:txBody>
          <a:bodyPr wrap="square" rtlCol="0">
            <a:spAutoFit/>
          </a:bodyPr>
          <a:lstStyle/>
          <a:p>
            <a:r>
              <a:rPr lang="en-US" altLang="zh-CN" dirty="0"/>
              <a:t>AUC</a:t>
            </a:r>
            <a:r>
              <a:rPr lang="zh-CN" altLang="en-US" dirty="0"/>
              <a:t>较高，模型比较好</a:t>
            </a:r>
          </a:p>
        </p:txBody>
      </p:sp>
      <p:pic>
        <p:nvPicPr>
          <p:cNvPr id="6" name="图片 5">
            <a:extLst>
              <a:ext uri="{FF2B5EF4-FFF2-40B4-BE49-F238E27FC236}">
                <a16:creationId xmlns:a16="http://schemas.microsoft.com/office/drawing/2014/main" id="{30E00FB9-BBDA-EE22-C34E-FFCEB780295A}"/>
              </a:ext>
            </a:extLst>
          </p:cNvPr>
          <p:cNvPicPr>
            <a:picLocks noChangeAspect="1"/>
          </p:cNvPicPr>
          <p:nvPr/>
        </p:nvPicPr>
        <p:blipFill rotWithShape="1">
          <a:blip r:embed="rId3"/>
          <a:srcRect t="4255"/>
          <a:stretch/>
        </p:blipFill>
        <p:spPr>
          <a:xfrm>
            <a:off x="1187231" y="2858195"/>
            <a:ext cx="3667574" cy="2199868"/>
          </a:xfrm>
          <a:prstGeom prst="rect">
            <a:avLst/>
          </a:prstGeom>
        </p:spPr>
      </p:pic>
    </p:spTree>
    <p:extLst>
      <p:ext uri="{BB962C8B-B14F-4D97-AF65-F5344CB8AC3E}">
        <p14:creationId xmlns:p14="http://schemas.microsoft.com/office/powerpoint/2010/main" val="226001276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1054</TotalTime>
  <Words>373</Words>
  <Application>Microsoft Office PowerPoint</Application>
  <PresentationFormat>宽屏</PresentationFormat>
  <Paragraphs>64</Paragraphs>
  <Slides>11</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11</vt:i4>
      </vt:variant>
    </vt:vector>
  </HeadingPairs>
  <TitlesOfParts>
    <vt:vector size="16" baseType="lpstr">
      <vt:lpstr>等线</vt:lpstr>
      <vt:lpstr>等线 Light</vt:lpstr>
      <vt:lpstr>微软雅黑</vt:lpstr>
      <vt:lpstr>Arial</vt:lpstr>
      <vt:lpstr>Office 主题​​</vt:lpstr>
      <vt:lpstr>信用评分卡汇报</vt:lpstr>
      <vt:lpstr>数据获取</vt:lpstr>
      <vt:lpstr>数据预处理</vt:lpstr>
      <vt:lpstr>探索性分析</vt:lpstr>
      <vt:lpstr>变量选择</vt:lpstr>
      <vt:lpstr>变量选择</vt:lpstr>
      <vt:lpstr>构建模型</vt:lpstr>
      <vt:lpstr>构建模型</vt:lpstr>
      <vt:lpstr>模型评估</vt:lpstr>
      <vt:lpstr>评分卡转换</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信用评分卡汇报</dc:title>
  <dc:creator>魏 子玢</dc:creator>
  <cp:lastModifiedBy>魏 子玢</cp:lastModifiedBy>
  <cp:revision>7</cp:revision>
  <dcterms:created xsi:type="dcterms:W3CDTF">2022-06-22T01:56:53Z</dcterms:created>
  <dcterms:modified xsi:type="dcterms:W3CDTF">2022-06-23T16:04:21Z</dcterms:modified>
</cp:coreProperties>
</file>

<file path=docProps/thumbnail.jpeg>
</file>